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gif" ContentType="image/gif"/>
  <Override PartName="/ppt/media/image17.jpeg" ContentType="image/jpeg"/>
  <Override PartName="/ppt/media/image18.gif" ContentType="image/gif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переміщення сторінки клацніть мишею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uk-UA" sz="2000" spc="-1" strike="noStrike">
                <a:solidFill>
                  <a:srgbClr val="000000"/>
                </a:solidFill>
                <a:latin typeface="Arial"/>
              </a:rPr>
              <a:t>Для редагування формату приміток клацніть мишею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&lt;верхній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&lt;дата/час&gt;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251D9FAD-5262-4EAB-8ADB-0812C6C86E32}" type="slidenum"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marL="216000" indent="0">
              <a:buNone/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Arial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B0487C6-989E-4A13-8201-F9B8576EC5AB}" type="slidenum">
              <a:rPr b="0" lang="ru-RU" sz="1200" spc="-1" strike="noStrike">
                <a:solidFill>
                  <a:srgbClr val="000000"/>
                </a:solidFill>
                <a:latin typeface="Arial"/>
                <a:ea typeface="+mn-ea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C2A434-527D-45DC-AE41-539375E359F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D6F528-2731-4C19-895E-7932309F147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A50787-D203-4921-A096-75011A8143B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66DE02-3E43-42C6-8295-2D190E0A29F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16EF290-A0F6-42DE-BA7B-03E2B26F2DF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DFDDCC2-A922-4150-8123-DF2E4F4B670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6500D05-93A5-4971-AFD7-5C54708E954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175BD61-841F-4FCA-9AFE-E601D59EA60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4EC9699-33F4-4942-9EB5-E93ED8CFA18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E98F81B-564A-4EF1-882B-AAA9056C4FD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5458B5F-978B-4187-8DDF-E5C8070049B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4653A27-82BA-49D7-929E-AD775305FD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FCD11C1-CC0F-405B-96EC-B2CB60B9282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EC5FE2A-435C-4EEF-8213-84BD738ECA8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CFD49A4-4EEF-4878-A14A-C6D9FA423C0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E72CE0C-ED06-4E39-8DFD-4340A120269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ECD8A7E-AAE6-490D-A18D-8D9AD048203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09A3710-B12D-473E-BC9D-F8DC58D8E50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7D0297-BC74-4517-8BB1-9F68B34DBA8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8372DF-1AF2-4380-A06A-A4BD41CBBE5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B71C22-3606-4069-907B-C4252BE3B0B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56EDAD6-4FD0-48F1-ABC3-566AAA33084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458BEE9-1589-4516-BB5A-A7FE2CCCD47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EC193F5-EB57-4643-AE64-414471FA51D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9360">
            <a:noFill/>
          </a:ln>
        </p:spPr>
        <p:txBody>
          <a:bodyPr numCol="1" spcCol="0"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Times New Roman"/>
              </a:rPr>
              <a:t>&lt;дата/час&gt;</a:t>
            </a:r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4637E47-4432-4A66-AF95-8143AB1CEF51}" type="slidenum">
              <a:rPr b="0" lang="ru-RU" sz="1200" spc="-1" strike="noStrike">
                <a:solidFill>
                  <a:srgbClr val="8b8b8b"/>
                </a:solidFill>
                <a:latin typeface="Times New Roman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Для редагування структури клацніть мишею</a:t>
            </a: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Другий рівень структури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Третій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Четвертий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Times New Roman"/>
              </a:rPr>
              <a:t>&lt;дата/час&gt;</a:t>
            </a:r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8201C4A-1CF5-4549-8346-5580DA79C772}" type="slidenum">
              <a:rPr b="0" lang="ru-RU" sz="1200" spc="-1" strike="noStrike">
                <a:solidFill>
                  <a:srgbClr val="8b8b8b"/>
                </a:solidFill>
                <a:latin typeface="Times New Roman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тексту заголовка клацніть мишею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Для редагування структури клацніть мишею</a:t>
            </a:r>
            <a:endParaRPr b="0" lang="ru-RU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Другий рівень структури</a:t>
            </a:r>
            <a:endParaRPr b="0" lang="ru-RU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Третій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Четвертий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gif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8.gif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Прямоугольник 3"/>
          <p:cNvSpPr/>
          <p:nvPr/>
        </p:nvSpPr>
        <p:spPr>
          <a:xfrm>
            <a:off x="1714320" y="2286000"/>
            <a:ext cx="6857640" cy="143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uk-UA" sz="4400" spc="-1" strike="noStrike">
                <a:solidFill>
                  <a:srgbClr val="953735"/>
                </a:solidFill>
                <a:latin typeface="Times New Roman"/>
              </a:rPr>
              <a:t>Тема 2.Предмет і метод бухгалтерського обліку</a:t>
            </a:r>
            <a:endParaRPr b="0" lang="uk-UA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Прямоугольник 1"/>
          <p:cNvSpPr/>
          <p:nvPr/>
        </p:nvSpPr>
        <p:spPr>
          <a:xfrm>
            <a:off x="683640" y="620640"/>
            <a:ext cx="4941720" cy="23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ru-RU" sz="2500" spc="-1" strike="noStrike">
                <a:solidFill>
                  <a:srgbClr val="000000"/>
                </a:solidFill>
                <a:latin typeface="Times New Roman"/>
              </a:rPr>
              <a:t>Баланс в бухгалтерському обліку розглядається як спосіб узагальнення та групування господарських засобів підприємства та їх джерел на певну дату.</a:t>
            </a:r>
            <a:endParaRPr b="0" lang="uk-UA" sz="25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Picture 2" descr="http://seekrate.ru/blog/wp-content/uploads/binarnyi-opcion-640x640.jpg"/>
          <p:cNvPicPr/>
          <p:nvPr/>
        </p:nvPicPr>
        <p:blipFill>
          <a:blip r:embed="rId1"/>
          <a:stretch/>
        </p:blipFill>
        <p:spPr>
          <a:xfrm>
            <a:off x="5643720" y="785880"/>
            <a:ext cx="2571480" cy="2571480"/>
          </a:xfrm>
          <a:prstGeom prst="rect">
            <a:avLst/>
          </a:prstGeom>
          <a:ln w="0">
            <a:noFill/>
          </a:ln>
        </p:spPr>
      </p:pic>
      <p:pic>
        <p:nvPicPr>
          <p:cNvPr id="139" name="Picture 4" descr="https://im0-tub-ua.yandex.net/i?id=4e2940b924e886bfa6e00c63c2ff8036&amp;n=13"/>
          <p:cNvPicPr/>
          <p:nvPr/>
        </p:nvPicPr>
        <p:blipFill>
          <a:blip r:embed="rId2"/>
          <a:srcRect l="2792" t="0" r="7991" b="0"/>
          <a:stretch/>
        </p:blipFill>
        <p:spPr>
          <a:xfrm>
            <a:off x="1357200" y="3043440"/>
            <a:ext cx="2428560" cy="2559960"/>
          </a:xfrm>
          <a:prstGeom prst="rect">
            <a:avLst/>
          </a:prstGeom>
          <a:ln w="0">
            <a:noFill/>
          </a:ln>
        </p:spPr>
      </p:pic>
      <p:sp>
        <p:nvSpPr>
          <p:cNvPr id="140" name="Прямоугольник 4"/>
          <p:cNvSpPr/>
          <p:nvPr/>
        </p:nvSpPr>
        <p:spPr>
          <a:xfrm>
            <a:off x="3929040" y="3643200"/>
            <a:ext cx="4571640" cy="199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500" spc="-1" strike="noStrike">
                <a:solidFill>
                  <a:srgbClr val="000000"/>
                </a:solidFill>
                <a:latin typeface="Times New Roman"/>
              </a:rPr>
              <a:t>Баланс – це звіт про фінансовий стан підприємства, який відображає на певну дату його активи, зобов’язання та власний капітал.</a:t>
            </a:r>
            <a:endParaRPr b="0" lang="uk-UA" sz="2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Прямоугольник 1"/>
          <p:cNvSpPr/>
          <p:nvPr/>
        </p:nvSpPr>
        <p:spPr>
          <a:xfrm>
            <a:off x="4071960" y="571320"/>
            <a:ext cx="4571640" cy="264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Звітність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– це система підсумкових показників, які всебічно характеризують господарську і фінансову діяльність підприємства, результати використання його активів та стан зобов’язань.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Прямоугольник 2"/>
          <p:cNvSpPr/>
          <p:nvPr/>
        </p:nvSpPr>
        <p:spPr>
          <a:xfrm>
            <a:off x="785880" y="3500280"/>
            <a:ext cx="407160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Бухгалтерська звітність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– це звітність, яка складається на підставі даних бухгалтерського обліку для задоволення інформаційних потреб певних користувачів.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Picture 2" descr="https://im0-tub-ua.yandex.net/i?id=d2e78161fc286e23a1bd973421ba2dab&amp;n=13"/>
          <p:cNvPicPr/>
          <p:nvPr/>
        </p:nvPicPr>
        <p:blipFill>
          <a:blip r:embed="rId1"/>
          <a:stretch/>
        </p:blipFill>
        <p:spPr>
          <a:xfrm>
            <a:off x="714240" y="642960"/>
            <a:ext cx="3321360" cy="2642760"/>
          </a:xfrm>
          <a:prstGeom prst="rect">
            <a:avLst/>
          </a:prstGeom>
          <a:ln w="0">
            <a:noFill/>
          </a:ln>
        </p:spPr>
      </p:pic>
      <p:pic>
        <p:nvPicPr>
          <p:cNvPr id="144" name="Picture 8" descr="http://id-legalgroup.com/upload/images/id_183/nekotorie-aspekti-podgotovki-k-godovoi-otchetnosti.jpg"/>
          <p:cNvPicPr/>
          <p:nvPr/>
        </p:nvPicPr>
        <p:blipFill>
          <a:blip r:embed="rId2"/>
          <a:stretch/>
        </p:blipFill>
        <p:spPr>
          <a:xfrm>
            <a:off x="4929120" y="3429000"/>
            <a:ext cx="3500280" cy="2499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Прямоугольник 1"/>
          <p:cNvSpPr/>
          <p:nvPr/>
        </p:nvSpPr>
        <p:spPr>
          <a:xfrm>
            <a:off x="500040" y="571320"/>
            <a:ext cx="8214840" cy="4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uk-UA" sz="2200" spc="-1" strike="noStrike">
                <a:solidFill>
                  <a:srgbClr val="000000"/>
                </a:solidFill>
                <a:latin typeface="Times New Roman"/>
              </a:rPr>
              <a:t>2.2 Господарські засоби підприємства та їх класифікація.</a:t>
            </a:r>
            <a:endParaRPr b="0" lang="uk-UA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Прямоугольник 2"/>
          <p:cNvSpPr/>
          <p:nvPr/>
        </p:nvSpPr>
        <p:spPr>
          <a:xfrm>
            <a:off x="928800" y="1214280"/>
            <a:ext cx="7429320" cy="389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500" spc="-1" strike="noStrike">
                <a:solidFill>
                  <a:srgbClr val="000000"/>
                </a:solidFill>
                <a:latin typeface="Times New Roman"/>
              </a:rPr>
              <a:t>Кожне підприємство (організація, установа) має певне майно - господарські засоби (будівлі, споруди, устаткування, матеріальні та інші ресурси), які утворюються за рахунок певних джерел (сукупності вкладень засновників, прибутку, позикових коштів тощо). </a:t>
            </a:r>
            <a:endParaRPr b="0" lang="uk-UA" sz="25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500" spc="-1" strike="noStrike">
                <a:solidFill>
                  <a:srgbClr val="000000"/>
                </a:solidFill>
                <a:latin typeface="Times New Roman"/>
              </a:rPr>
              <a:t>Отже, господарські засоби, що перебувають у розпорядженні окремих підприємств, і джерела їх формування є об'єктом бухгалтерського обліку і належать до змісту його предмета. </a:t>
            </a:r>
            <a:endParaRPr b="0" lang="uk-UA" sz="2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2" descr="http://www.refotext.com/images/referats/9316/image001.gif"/>
          <p:cNvPicPr/>
          <p:nvPr/>
        </p:nvPicPr>
        <p:blipFill>
          <a:blip r:embed="rId1"/>
          <a:stretch/>
        </p:blipFill>
        <p:spPr>
          <a:xfrm>
            <a:off x="2000160" y="714240"/>
            <a:ext cx="5523840" cy="5761440"/>
          </a:xfrm>
          <a:prstGeom prst="rect">
            <a:avLst/>
          </a:prstGeom>
          <a:ln w="0">
            <a:noFill/>
          </a:ln>
        </p:spPr>
      </p:pic>
      <p:sp>
        <p:nvSpPr>
          <p:cNvPr id="148" name="Прямоугольник 2"/>
          <p:cNvSpPr/>
          <p:nvPr/>
        </p:nvSpPr>
        <p:spPr>
          <a:xfrm>
            <a:off x="511560" y="6458040"/>
            <a:ext cx="85006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Схема 2. Класифікація господарських засобів (активів)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Прямоугольник 1"/>
          <p:cNvSpPr/>
          <p:nvPr/>
        </p:nvSpPr>
        <p:spPr>
          <a:xfrm>
            <a:off x="357120" y="642960"/>
            <a:ext cx="850068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uk-UA" sz="2200" spc="-1" strike="noStrike">
                <a:solidFill>
                  <a:srgbClr val="000000"/>
                </a:solidFill>
                <a:latin typeface="Times New Roman"/>
              </a:rPr>
              <a:t>2.3 Джерела утворення господарських засобів підприємства, їх класифікація.</a:t>
            </a:r>
            <a:endParaRPr b="0" lang="uk-UA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Прямоугольник 2"/>
          <p:cNvSpPr/>
          <p:nvPr/>
        </p:nvSpPr>
        <p:spPr>
          <a:xfrm>
            <a:off x="928800" y="1500120"/>
            <a:ext cx="7500600" cy="214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700" spc="-1" strike="noStrike">
                <a:solidFill>
                  <a:srgbClr val="000000"/>
                </a:solidFill>
                <a:latin typeface="Times New Roman"/>
              </a:rPr>
              <a:t>Всі господарські засоби мають відповідні джерела утворення (формування).</a:t>
            </a:r>
            <a:endParaRPr b="0" lang="uk-UA" sz="27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700" spc="-1" strike="noStrike">
                <a:solidFill>
                  <a:srgbClr val="000000"/>
                </a:solidFill>
                <a:latin typeface="Times New Roman"/>
              </a:rPr>
              <a:t>Господарські засоби поділяються на дві групи: джерела власних засобів і джерела залучених засобів.</a:t>
            </a:r>
            <a:endParaRPr b="0" lang="uk-UA" sz="2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2" descr="http://www.pic.com.ua/wp-content/uploads/2013/10/bizn.jpg"/>
          <p:cNvPicPr/>
          <p:nvPr/>
        </p:nvPicPr>
        <p:blipFill>
          <a:blip r:embed="rId1"/>
          <a:srcRect l="7087" t="13640" r="6378" b="6377"/>
          <a:stretch/>
        </p:blipFill>
        <p:spPr>
          <a:xfrm>
            <a:off x="2571840" y="3429000"/>
            <a:ext cx="4500360" cy="2772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2" descr="http://www.refotext.com/images/referats/9316/image002.gif"/>
          <p:cNvPicPr/>
          <p:nvPr/>
        </p:nvPicPr>
        <p:blipFill>
          <a:blip r:embed="rId1"/>
          <a:stretch/>
        </p:blipFill>
        <p:spPr>
          <a:xfrm>
            <a:off x="2051640" y="431280"/>
            <a:ext cx="5135400" cy="5753880"/>
          </a:xfrm>
          <a:prstGeom prst="rect">
            <a:avLst/>
          </a:prstGeom>
          <a:ln w="0">
            <a:noFill/>
          </a:ln>
        </p:spPr>
      </p:pic>
      <p:sp>
        <p:nvSpPr>
          <p:cNvPr id="153" name="Прямоугольник 2"/>
          <p:cNvSpPr/>
          <p:nvPr/>
        </p:nvSpPr>
        <p:spPr>
          <a:xfrm>
            <a:off x="0" y="6467400"/>
            <a:ext cx="8778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Схема 3 .Класифікація джерел формування господарських засобів (активів)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Прямоугольник 3"/>
          <p:cNvSpPr/>
          <p:nvPr/>
        </p:nvSpPr>
        <p:spPr>
          <a:xfrm>
            <a:off x="8649720" y="431280"/>
            <a:ext cx="257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2"/>
          <p:cNvSpPr/>
          <p:nvPr/>
        </p:nvSpPr>
        <p:spPr>
          <a:xfrm>
            <a:off x="500040" y="571320"/>
            <a:ext cx="8135640" cy="8514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uk-UA" sz="5000" spc="-1" strike="noStrike">
                <a:solidFill>
                  <a:srgbClr val="800000"/>
                </a:solidFill>
                <a:latin typeface="Times New Roman"/>
              </a:rPr>
              <a:t>План</a:t>
            </a:r>
            <a:endParaRPr b="0" lang="uk-UA" sz="5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Auto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AutoShape 6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TextBox 5"/>
          <p:cNvSpPr/>
          <p:nvPr/>
        </p:nvSpPr>
        <p:spPr>
          <a:xfrm>
            <a:off x="1428840" y="1643040"/>
            <a:ext cx="6429240" cy="283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uk-UA" sz="3000" spc="-1" strike="noStrike">
                <a:solidFill>
                  <a:srgbClr val="000000"/>
                </a:solidFill>
                <a:latin typeface="Times New Roman"/>
              </a:rPr>
              <a:t>2.1 Предмет та метод бухгалтерського обліку.</a:t>
            </a:r>
            <a:endParaRPr b="0" lang="uk-UA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uk-UA" sz="3000" spc="-1" strike="noStrike">
                <a:solidFill>
                  <a:srgbClr val="000000"/>
                </a:solidFill>
                <a:latin typeface="Times New Roman"/>
              </a:rPr>
              <a:t>2.2 Господарські засоби підприємства та їх класифікація.</a:t>
            </a:r>
            <a:endParaRPr b="0" lang="uk-UA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uk-UA" sz="3000" spc="-1" strike="noStrike">
                <a:solidFill>
                  <a:srgbClr val="000000"/>
                </a:solidFill>
                <a:latin typeface="Times New Roman"/>
              </a:rPr>
              <a:t>2.3 Джерела утворення господарських засобів підприємства, їх класифікація.</a:t>
            </a:r>
            <a:endParaRPr b="0" lang="uk-UA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Прямоугольник 1"/>
          <p:cNvSpPr/>
          <p:nvPr/>
        </p:nvSpPr>
        <p:spPr>
          <a:xfrm>
            <a:off x="357120" y="428760"/>
            <a:ext cx="8500680" cy="40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uk-UA" sz="2100" spc="-1" strike="noStrike">
                <a:solidFill>
                  <a:srgbClr val="000000"/>
                </a:solidFill>
                <a:latin typeface="Arial"/>
              </a:rPr>
              <a:t>2.1 Предмет та метод бухгалтерського обліку.</a:t>
            </a:r>
            <a:endParaRPr b="0" lang="uk-UA" sz="21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Picture 6" descr="http://www.un-limited.ru/upload/medialibrary/6a0/6a0cf981b39b18f0b675a969dab50ea0.jpg"/>
          <p:cNvPicPr/>
          <p:nvPr/>
        </p:nvPicPr>
        <p:blipFill>
          <a:blip r:embed="rId1"/>
          <a:srcRect l="1260" t="2500" r="1240" b="13740"/>
          <a:stretch/>
        </p:blipFill>
        <p:spPr>
          <a:xfrm>
            <a:off x="1857240" y="3786120"/>
            <a:ext cx="2993760" cy="2571480"/>
          </a:xfrm>
          <a:prstGeom prst="rect">
            <a:avLst/>
          </a:prstGeom>
          <a:ln w="0">
            <a:noFill/>
          </a:ln>
        </p:spPr>
      </p:pic>
      <p:sp>
        <p:nvSpPr>
          <p:cNvPr id="95" name="TextBox 5"/>
          <p:cNvSpPr/>
          <p:nvPr/>
        </p:nvSpPr>
        <p:spPr>
          <a:xfrm>
            <a:off x="785880" y="928800"/>
            <a:ext cx="7714800" cy="27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200" spc="-1" strike="noStrike">
                <a:solidFill>
                  <a:srgbClr val="000000"/>
                </a:solidFill>
                <a:latin typeface="Times New Roman"/>
              </a:rPr>
              <a:t>У широкому розумінні предметом бухгалтерського обліку є процес створення суспільного продукту в тій його частині, яка може бути охоплена інформацією в єдиному грошовому вимірнику, а також його розподіл, обмін і споживання. Бухгалтерський облік здійснюється в усіх ланках народного господарства - на підприємствах, в організаціях, установах як виробничої, так і невиробничої сфери і служить для спостереження і контролю за їхньою діяльністю. </a:t>
            </a:r>
            <a:endParaRPr b="0" lang="uk-UA" sz="2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6" name="Picture 6" descr="https://im0-tub-ua.yandex.net/i?id=82c51cf8fa70739ee3d2e3283a04d06b&amp;n=13"/>
          <p:cNvPicPr/>
          <p:nvPr/>
        </p:nvPicPr>
        <p:blipFill>
          <a:blip r:embed="rId2"/>
          <a:stretch/>
        </p:blipFill>
        <p:spPr>
          <a:xfrm>
            <a:off x="4929120" y="3786120"/>
            <a:ext cx="2785680" cy="2539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Прямоугольник 1"/>
          <p:cNvSpPr/>
          <p:nvPr/>
        </p:nvSpPr>
        <p:spPr>
          <a:xfrm>
            <a:off x="511560" y="6458040"/>
            <a:ext cx="85006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Схема 1. Методи бухгалтерського обліку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Прямоугольник 6"/>
          <p:cNvSpPr/>
          <p:nvPr/>
        </p:nvSpPr>
        <p:spPr>
          <a:xfrm>
            <a:off x="1115640" y="1268640"/>
            <a:ext cx="2716560" cy="306468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i="1" lang="ru-RU" sz="1800" spc="-1" strike="noStrike">
                <a:solidFill>
                  <a:schemeClr val="lt1"/>
                </a:solidFill>
                <a:latin typeface="Times New Roman"/>
              </a:rPr>
              <a:t>Метод бухгалтерського обліку 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chemeClr val="lt1"/>
                </a:solidFill>
                <a:latin typeface="Times New Roman"/>
              </a:rPr>
              <a:t>- це сукупність способів і прийомів, за допомогою яких господарська діяльність підприємства відображається в обліку.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9" name="Прямая со стрелкой 8"/>
          <p:cNvCxnSpPr/>
          <p:nvPr/>
        </p:nvCxnSpPr>
        <p:spPr>
          <a:xfrm flipV="1">
            <a:off x="3923640" y="1556640"/>
            <a:ext cx="1224720" cy="37908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sp>
        <p:nvSpPr>
          <p:cNvPr id="100" name="Прямоугольник 9"/>
          <p:cNvSpPr/>
          <p:nvPr/>
        </p:nvSpPr>
        <p:spPr>
          <a:xfrm>
            <a:off x="5148000" y="708120"/>
            <a:ext cx="1800000" cy="3596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Документація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Прямоугольник 10"/>
          <p:cNvSpPr/>
          <p:nvPr/>
        </p:nvSpPr>
        <p:spPr>
          <a:xfrm>
            <a:off x="5220000" y="1356120"/>
            <a:ext cx="1800000" cy="5036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Інвентаризація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Прямоугольник 11"/>
          <p:cNvSpPr/>
          <p:nvPr/>
        </p:nvSpPr>
        <p:spPr>
          <a:xfrm>
            <a:off x="5181120" y="2161080"/>
            <a:ext cx="2126880" cy="37656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Оцінка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Прямоугольник 12"/>
          <p:cNvSpPr/>
          <p:nvPr/>
        </p:nvSpPr>
        <p:spPr>
          <a:xfrm>
            <a:off x="5200560" y="2840040"/>
            <a:ext cx="2107440" cy="3578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Калькуляція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Прямоугольник 13"/>
          <p:cNvSpPr/>
          <p:nvPr/>
        </p:nvSpPr>
        <p:spPr>
          <a:xfrm>
            <a:off x="5178960" y="3488400"/>
            <a:ext cx="2265120" cy="46656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Система рахунків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5" name="Прямая со стрелкой 15"/>
          <p:cNvCxnSpPr/>
          <p:nvPr/>
        </p:nvCxnSpPr>
        <p:spPr>
          <a:xfrm flipV="1">
            <a:off x="3883320" y="895320"/>
            <a:ext cx="1224360" cy="52524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06" name="Прямая со стрелкой 17"/>
          <p:cNvCxnSpPr/>
          <p:nvPr/>
        </p:nvCxnSpPr>
        <p:spPr>
          <a:xfrm>
            <a:off x="3995640" y="2313720"/>
            <a:ext cx="1080720" cy="6984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07" name="Прямая со стрелкой 19"/>
          <p:cNvCxnSpPr/>
          <p:nvPr/>
        </p:nvCxnSpPr>
        <p:spPr>
          <a:xfrm>
            <a:off x="3923640" y="2889720"/>
            <a:ext cx="1231560" cy="22032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08" name="Прямая со стрелкой 21"/>
          <p:cNvCxnSpPr>
            <a:endCxn id="104" idx="1"/>
          </p:cNvCxnSpPr>
          <p:nvPr/>
        </p:nvCxnSpPr>
        <p:spPr>
          <a:xfrm>
            <a:off x="3983760" y="3132720"/>
            <a:ext cx="1195560" cy="58932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09" name="Прямая со стрелкой 23"/>
          <p:cNvCxnSpPr/>
          <p:nvPr/>
        </p:nvCxnSpPr>
        <p:spPr>
          <a:xfrm>
            <a:off x="3832200" y="3488040"/>
            <a:ext cx="1326240" cy="116640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sp>
        <p:nvSpPr>
          <p:cNvPr id="110" name="Прямоугольник 25"/>
          <p:cNvSpPr/>
          <p:nvPr/>
        </p:nvSpPr>
        <p:spPr>
          <a:xfrm>
            <a:off x="5220000" y="4402440"/>
            <a:ext cx="2088000" cy="47196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Подвійний запис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Прямоугольник 27"/>
          <p:cNvSpPr/>
          <p:nvPr/>
        </p:nvSpPr>
        <p:spPr>
          <a:xfrm>
            <a:off x="5154840" y="5191200"/>
            <a:ext cx="2219400" cy="54180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Бухгалтерський баланс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Прямоугольник 28"/>
          <p:cNvSpPr/>
          <p:nvPr/>
        </p:nvSpPr>
        <p:spPr>
          <a:xfrm>
            <a:off x="4948560" y="5954040"/>
            <a:ext cx="2592000" cy="359640"/>
          </a:xfrm>
          <a:prstGeom prst="rect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1800" spc="-1" strike="noStrike">
                <a:solidFill>
                  <a:schemeClr val="lt1"/>
                </a:solidFill>
                <a:latin typeface="Times New Roman"/>
              </a:rPr>
              <a:t>Звітність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3" name="Прямая со стрелкой 30"/>
          <p:cNvCxnSpPr/>
          <p:nvPr/>
        </p:nvCxnSpPr>
        <p:spPr>
          <a:xfrm>
            <a:off x="3844800" y="3999960"/>
            <a:ext cx="1075320" cy="220392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  <p:cxnSp>
        <p:nvCxnSpPr>
          <p:cNvPr id="114" name="Прямая со стрелкой 34"/>
          <p:cNvCxnSpPr/>
          <p:nvPr/>
        </p:nvCxnSpPr>
        <p:spPr>
          <a:xfrm>
            <a:off x="3843720" y="3682800"/>
            <a:ext cx="1232640" cy="1579320"/>
          </a:xfrm>
          <a:prstGeom prst="straightConnector1">
            <a:avLst/>
          </a:prstGeom>
          <a:ln>
            <a:solidFill>
              <a:srgbClr val="4a7ebb"/>
            </a:solidFill>
            <a:round/>
            <a:tailEnd len="med" type="triangle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4"/>
          <p:cNvSpPr/>
          <p:nvPr/>
        </p:nvSpPr>
        <p:spPr>
          <a:xfrm>
            <a:off x="857160" y="714240"/>
            <a:ext cx="7500600" cy="240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500" spc="-1" strike="noStrike">
                <a:solidFill>
                  <a:srgbClr val="000000"/>
                </a:solidFill>
                <a:latin typeface="Times New Roman"/>
              </a:rPr>
              <a:t>Документація – це спосіб оформлення господарських операцій документами. Цей елемент методу забезпечує спостереження і первинний контроль за господарською діяльністю підприємства, надає юридичну силу інформації бухгалтерського обліку</a:t>
            </a:r>
            <a:r>
              <a:rPr b="0" lang="ru-RU" sz="27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uk-UA" sz="2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6" name="Picture 4" descr="https://im0-tub-ua.yandex.net/i?id=1f39e1146b4f335b850b5c16bd66578c&amp;n=13"/>
          <p:cNvPicPr/>
          <p:nvPr/>
        </p:nvPicPr>
        <p:blipFill>
          <a:blip r:embed="rId1"/>
          <a:srcRect l="1919" t="0" r="1919" b="0"/>
          <a:stretch/>
        </p:blipFill>
        <p:spPr>
          <a:xfrm>
            <a:off x="4500720" y="3214800"/>
            <a:ext cx="3812040" cy="264276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4" descr="https://im0-tub-ua.yandex.net/i?id=ea5e75c1c7bbf6c88d94e51d5e0e04e9&amp;n=13"/>
          <p:cNvPicPr/>
          <p:nvPr/>
        </p:nvPicPr>
        <p:blipFill>
          <a:blip r:embed="rId2"/>
          <a:stretch/>
        </p:blipFill>
        <p:spPr>
          <a:xfrm>
            <a:off x="1428840" y="3214800"/>
            <a:ext cx="2876040" cy="2644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uto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AutoShape 5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AutoShape 7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AutoShape 9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AutoShape 11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AutoShape 1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AutoShape 15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AutoShape 17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AutoShape 19"/>
          <p:cNvSpPr/>
          <p:nvPr/>
        </p:nvSpPr>
        <p:spPr>
          <a:xfrm>
            <a:off x="155520" y="-2917800"/>
            <a:ext cx="8115120" cy="6086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Прямоугольник 10"/>
          <p:cNvSpPr/>
          <p:nvPr/>
        </p:nvSpPr>
        <p:spPr>
          <a:xfrm>
            <a:off x="857160" y="571320"/>
            <a:ext cx="7500600" cy="264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Інвентаризація – це спосіб бухгалтерського обліку майна, коштів підприємства, що забезпечує відповідність облікових даних їх фактичній наявності. 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Вона служить важливим засобом контролю за достовірністю показників обліку, збереженням господарських засобів, законністю здійснюваних операцій.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8" name="Picture 6" descr="http://safedriving.by/assets/images/pics/salesdriver.jpg"/>
          <p:cNvPicPr/>
          <p:nvPr/>
        </p:nvPicPr>
        <p:blipFill>
          <a:blip r:embed="rId1"/>
          <a:stretch/>
        </p:blipFill>
        <p:spPr>
          <a:xfrm>
            <a:off x="1785960" y="3286080"/>
            <a:ext cx="6118560" cy="285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Прямоугольник 1"/>
          <p:cNvSpPr/>
          <p:nvPr/>
        </p:nvSpPr>
        <p:spPr>
          <a:xfrm>
            <a:off x="642960" y="714240"/>
            <a:ext cx="4643280" cy="184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300" spc="-1" strike="noStrike">
                <a:solidFill>
                  <a:srgbClr val="000000"/>
                </a:solidFill>
                <a:latin typeface="Times New Roman"/>
              </a:rPr>
              <a:t>Калькуляція. Основою для оцінки продукції є відображення і узагальнення витрат, пов’язаних з певним господарським процесом, що завершується калькулюванням. </a:t>
            </a:r>
            <a:endParaRPr b="0" lang="uk-UA" sz="2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Picture 4" descr="http://cache4.asset-cache.net/xc/467196466.jpg?v=2&amp;c=IWSAsset&amp;k=2&amp;d=xtB9eGMVwrCcHs_TAg_XJd2X8BcQzxuKBf4nS48VPX82R0vDoPpqN-OC6cJ1RquV0"/>
          <p:cNvPicPr/>
          <p:nvPr/>
        </p:nvPicPr>
        <p:blipFill>
          <a:blip r:embed="rId1"/>
          <a:srcRect l="4705" t="4179" r="7425" b="8075"/>
          <a:stretch/>
        </p:blipFill>
        <p:spPr>
          <a:xfrm>
            <a:off x="5357880" y="714240"/>
            <a:ext cx="3119040" cy="2339280"/>
          </a:xfrm>
          <a:prstGeom prst="rect">
            <a:avLst/>
          </a:prstGeom>
          <a:ln w="0">
            <a:noFill/>
          </a:ln>
        </p:spPr>
      </p:pic>
      <p:sp>
        <p:nvSpPr>
          <p:cNvPr id="131" name="Прямоугольник 3"/>
          <p:cNvSpPr/>
          <p:nvPr/>
        </p:nvSpPr>
        <p:spPr>
          <a:xfrm>
            <a:off x="3357720" y="3143160"/>
            <a:ext cx="5143320" cy="289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300" spc="-1" strike="noStrike">
                <a:solidFill>
                  <a:srgbClr val="000000"/>
                </a:solidFill>
                <a:latin typeface="Times New Roman"/>
              </a:rPr>
              <a:t>Калькулювання – це спосіб обчислення собівартості всього обсягу, а також одиниці виготовленої продукції. На промислових підприємствах калькулювання полягає в обчисленні собівартості придбаних матеріалів, випущеної та реалізованої продукції.</a:t>
            </a:r>
            <a:endParaRPr b="0" lang="uk-UA" sz="23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Picture 6" descr="https://im0-tub-ua.yandex.net/i?id=da1302c0ed8f73c06a244961e931274e&amp;n=13"/>
          <p:cNvPicPr/>
          <p:nvPr/>
        </p:nvPicPr>
        <p:blipFill>
          <a:blip r:embed="rId2"/>
          <a:srcRect l="4356" t="6526" r="6526" b="8696"/>
          <a:stretch/>
        </p:blipFill>
        <p:spPr>
          <a:xfrm>
            <a:off x="785880" y="2643120"/>
            <a:ext cx="2571480" cy="2445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Прямоугольник 1"/>
          <p:cNvSpPr/>
          <p:nvPr/>
        </p:nvSpPr>
        <p:spPr>
          <a:xfrm>
            <a:off x="785880" y="857160"/>
            <a:ext cx="5370120" cy="401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150" spc="-1" strike="noStrike">
                <a:solidFill>
                  <a:srgbClr val="000000"/>
                </a:solidFill>
                <a:latin typeface="Times New Roman"/>
              </a:rPr>
              <a:t>Рахунки бухгалтерського обліку є способом групування господарських операцій, оформлених відповідними документами, за економічно однорідними ознаками для систематичного контролю за змінами засобів (активів) та їх джерел (власного капіталу та зобов’язань) в процесі господарської діяльності. 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150" spc="-1" strike="noStrike">
                <a:solidFill>
                  <a:srgbClr val="000000"/>
                </a:solidFill>
                <a:latin typeface="Times New Roman"/>
              </a:rPr>
              <a:t>На кожен об’єкт бухгалтерського обліку відкривається окремий рахунок, записи на якому здійснюються тільки на підставі відповідних документів.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Picture 2" descr="http://i.booksee.org/covers/706000/14168c1b1967037d10946c32bbfda208-g.jpg"/>
          <p:cNvPicPr/>
          <p:nvPr/>
        </p:nvPicPr>
        <p:blipFill>
          <a:blip r:embed="rId1"/>
          <a:srcRect l="3483" t="0" r="4092" b="0"/>
          <a:stretch/>
        </p:blipFill>
        <p:spPr>
          <a:xfrm>
            <a:off x="6156000" y="1091520"/>
            <a:ext cx="2721240" cy="415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1"/>
          <p:cNvSpPr/>
          <p:nvPr/>
        </p:nvSpPr>
        <p:spPr>
          <a:xfrm>
            <a:off x="857160" y="571320"/>
            <a:ext cx="7572240" cy="214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ru-RU" sz="2700" spc="-1" strike="noStrike">
                <a:solidFill>
                  <a:srgbClr val="000000"/>
                </a:solidFill>
                <a:latin typeface="Times New Roman"/>
              </a:rPr>
              <a:t>Подвійний запис – це спосіб реєстрації даних на рахунках бухгалтерського обліку, при якому дані про господарські операції, які виражені в грошовій оцінці, записуються в рівних сумах по дебету одних і кредиту інших рахунків.</a:t>
            </a:r>
            <a:endParaRPr b="0" lang="uk-UA" sz="27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6" name="Picture 2" descr="http://rs-petra.ru/images/cms/data/novie/organizacii.jpg"/>
          <p:cNvPicPr/>
          <p:nvPr/>
        </p:nvPicPr>
        <p:blipFill>
          <a:blip r:embed="rId1"/>
          <a:srcRect l="0" t="13372" r="4916" b="23746"/>
          <a:stretch/>
        </p:blipFill>
        <p:spPr>
          <a:xfrm>
            <a:off x="928800" y="2857320"/>
            <a:ext cx="7429320" cy="2928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1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Другая 1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Application>LibreOffice/7.4.2.3$Windows_X86_64 LibreOffice_project/382eef1f22670f7f4118c8c2dd222ec7ad009daf</Application>
  <AppVersion>15.0000</AppVersion>
  <Words>581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2013-08-20T23:50:31Z</dcterms:created>
  <dc:creator>Елена</dc:creator>
  <dc:description/>
  <dc:language>uk-UA</dc:language>
  <cp:lastModifiedBy>kisil_viktoriia</cp:lastModifiedBy>
  <dcterms:modified xsi:type="dcterms:W3CDTF">2020-11-19T11:27:29Z</dcterms:modified>
  <cp:revision>45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15</vt:i4>
  </property>
</Properties>
</file>